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00"/>
    <a:srgbClr val="408000"/>
    <a:srgbClr val="008000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-13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8BB309AA-742C-3D44-A254-219C9F0623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471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8DC08F3B-9C43-5F49-BD1F-31A04BD4C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1991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CC0310B-48E0-224D-BC44-E360B86260F1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9C236-4CD9-4E44-AEF2-A7C463FE0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23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3FD0-0BF8-0B4D-9424-CAA2647075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627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288D4-A17B-9942-A573-0B6A960228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7419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38D74-8215-C74D-9BB8-D41D15124C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483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B4749-D361-AE49-9406-540F76480A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0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7F481-BDEC-AB41-AE75-47BED328B1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266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383AD-9606-8143-809A-581E6B52F7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659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47EF3-FACE-EA4F-91EC-2BC989DA7B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364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97215-4945-C54A-949A-D070876D7F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7680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9BBEF-464F-5B44-80A1-384B5F78AB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678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EB148-EE18-E846-B5FB-59B35610D8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72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43B45CA-C343-8244-804E-5A4D9C023F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 txBox="1">
            <a:spLocks noChangeArrowheads="1"/>
          </p:cNvSpPr>
          <p:nvPr/>
        </p:nvSpPr>
        <p:spPr bwMode="auto">
          <a:xfrm>
            <a:off x="63500" y="200025"/>
            <a:ext cx="9017000" cy="346468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The 23</a:t>
            </a:r>
            <a:r>
              <a:rPr lang="en-US" altLang="ja-JP" sz="3200" baseline="30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rd</a:t>
            </a:r>
            <a: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/>
            </a:r>
            <a:b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Annual Meeting of the Japanese Society</a:t>
            </a:r>
            <a:b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 for </a:t>
            </a:r>
            <a:r>
              <a:rPr lang="en-US" altLang="ja-JP" sz="3200" i="1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Helicobacter </a:t>
            </a:r>
            <a: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Research</a:t>
            </a:r>
            <a:br>
              <a:rPr lang="en-US" altLang="ja-JP" sz="32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3200" dirty="0">
                <a:ea typeface="MS UI Gothic" charset="0"/>
                <a:cs typeface="MS UI Gothic" charset="0"/>
              </a:rPr>
              <a:t>COI	  Disclosure</a:t>
            </a:r>
            <a:r>
              <a:rPr lang="en-US" altLang="ja-JP" sz="3600" dirty="0">
                <a:ea typeface="MS UI Gothic" charset="0"/>
                <a:cs typeface="MS UI Gothic" charset="0"/>
              </a:rPr>
              <a:t/>
            </a:r>
            <a:br>
              <a:rPr lang="en-US" altLang="ja-JP" sz="3600" dirty="0">
                <a:ea typeface="MS UI Gothic" charset="0"/>
                <a:cs typeface="MS UI Gothic" charset="0"/>
              </a:rPr>
            </a:br>
            <a:r>
              <a:rPr kumimoji="0" lang="ja-JP" altLang="en-US" sz="1600" b="1" dirty="0">
                <a:latin typeface="Arial" charset="0"/>
              </a:rPr>
              <a:t>　</a:t>
            </a:r>
            <a:r>
              <a:rPr kumimoji="0" lang="en-US" altLang="ja-JP" b="1" dirty="0"/>
              <a:t/>
            </a:r>
            <a:br>
              <a:rPr kumimoji="0" lang="en-US" altLang="ja-JP" b="1" dirty="0"/>
            </a:br>
            <a:r>
              <a:rPr kumimoji="0" lang="en-US" altLang="ja-JP" b="1" dirty="0">
                <a:solidFill>
                  <a:srgbClr val="FFFF00"/>
                </a:solidFill>
              </a:rPr>
              <a:t>Name of First </a:t>
            </a:r>
            <a:r>
              <a:rPr kumimoji="0" lang="en-US" altLang="ja-JP" b="1" dirty="0" err="1">
                <a:solidFill>
                  <a:srgbClr val="FFFF00"/>
                </a:solidFill>
              </a:rPr>
              <a:t>Autor</a:t>
            </a:r>
            <a:r>
              <a:rPr kumimoji="0" lang="en-US" altLang="ja-JP" b="1" dirty="0">
                <a:solidFill>
                  <a:srgbClr val="FFFF00"/>
                </a:solidFill>
              </a:rPr>
              <a:t>:</a:t>
            </a:r>
            <a:br>
              <a:rPr kumimoji="0" lang="en-US" altLang="ja-JP" b="1" dirty="0">
                <a:solidFill>
                  <a:srgbClr val="FFFF00"/>
                </a:solidFill>
              </a:rPr>
            </a:br>
            <a:r>
              <a:rPr kumimoji="0" lang="en-US" altLang="ja-JP" b="1" dirty="0">
                <a:solidFill>
                  <a:srgbClr val="FFFF00"/>
                </a:solidFill>
              </a:rPr>
              <a:t>organization</a:t>
            </a:r>
            <a:r>
              <a:rPr kumimoji="0" lang="ja-JP" altLang="en-US" b="1" dirty="0">
                <a:solidFill>
                  <a:srgbClr val="FFFF00"/>
                </a:solidFill>
              </a:rPr>
              <a:t>：</a:t>
            </a:r>
            <a:endParaRPr kumimoji="0" lang="en-US" altLang="ja-JP" b="1" dirty="0">
              <a:solidFill>
                <a:srgbClr val="FFFF00"/>
              </a:solidFill>
            </a:endParaRPr>
          </a:p>
        </p:txBody>
      </p:sp>
      <p:sp>
        <p:nvSpPr>
          <p:cNvPr id="7" name="テキスト ボックス 8"/>
          <p:cNvSpPr txBox="1">
            <a:spLocks noChangeArrowheads="1"/>
          </p:cNvSpPr>
          <p:nvPr/>
        </p:nvSpPr>
        <p:spPr bwMode="auto">
          <a:xfrm>
            <a:off x="847725" y="3616658"/>
            <a:ext cx="7523163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dirty="0" smtClean="0">
                <a:solidFill>
                  <a:srgbClr val="FFFFFF"/>
                </a:solidFill>
                <a:latin typeface="+mn-lt"/>
              </a:rPr>
              <a:t>In connection with the presentation, I disclose COI with the following companies/organizations.</a:t>
            </a:r>
            <a:r>
              <a:rPr lang="en-US" altLang="ja-JP" sz="2200" dirty="0" smtClean="0">
                <a:solidFill>
                  <a:srgbClr val="FFFFFF"/>
                </a:solidFill>
                <a:latin typeface="+mn-lt"/>
              </a:rPr>
              <a:t>.</a:t>
            </a:r>
            <a:endParaRPr lang="ja-JP" altLang="en-US" sz="2200" dirty="0" smtClean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" name="テキスト ボックス 23"/>
          <p:cNvSpPr txBox="1">
            <a:spLocks noChangeArrowheads="1"/>
          </p:cNvSpPr>
          <p:nvPr/>
        </p:nvSpPr>
        <p:spPr bwMode="auto">
          <a:xfrm>
            <a:off x="954088" y="4326158"/>
            <a:ext cx="741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+mn-cs"/>
              </a:rPr>
              <a:t>A position </a:t>
            </a:r>
            <a:r>
              <a:rPr lang="en-US" altLang="ja-JP" sz="2000" dirty="0">
                <a:solidFill>
                  <a:srgbClr val="FFFFFF"/>
                </a:solidFill>
                <a:latin typeface="+mn-lt"/>
                <a:cs typeface="+mn-cs"/>
              </a:rPr>
              <a:t>of a board member or advisor 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+mn-cs"/>
              </a:rPr>
              <a:t>: 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○○</a:t>
            </a:r>
            <a:r>
              <a:rPr lang="en-US" altLang="ja-JP" sz="2000" dirty="0">
                <a:solidFill>
                  <a:srgbClr val="FFFFFF"/>
                </a:solidFill>
                <a:latin typeface="+mn-lt"/>
                <a:cs typeface="+mn-cs"/>
              </a:rPr>
              <a:t>Pharmaceuticals, Inc.</a:t>
            </a:r>
          </a:p>
        </p:txBody>
      </p:sp>
      <p:sp>
        <p:nvSpPr>
          <p:cNvPr id="9" name="テキスト ボックス 24"/>
          <p:cNvSpPr txBox="1">
            <a:spLocks noChangeArrowheads="1"/>
          </p:cNvSpPr>
          <p:nvPr/>
        </p:nvSpPr>
        <p:spPr bwMode="auto">
          <a:xfrm>
            <a:off x="954088" y="4657945"/>
            <a:ext cx="604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Honoraria for lectures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： ○○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 Pharmaceutical 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 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Co, Ltd.</a:t>
            </a:r>
            <a:endParaRPr lang="ja-JP" altLang="en-US" sz="2000" dirty="0" smtClean="0">
              <a:solidFill>
                <a:srgbClr val="FFFFFF"/>
              </a:solidFill>
              <a:latin typeface="+mn-lt"/>
              <a:cs typeface="Arial" charset="0"/>
            </a:endParaRPr>
          </a:p>
        </p:txBody>
      </p:sp>
      <p:sp>
        <p:nvSpPr>
          <p:cNvPr id="10" name="テキスト ボックス 25"/>
          <p:cNvSpPr txBox="1">
            <a:spLocks noChangeArrowheads="1"/>
          </p:cNvSpPr>
          <p:nvPr/>
        </p:nvSpPr>
        <p:spPr bwMode="auto">
          <a:xfrm>
            <a:off x="954088" y="4988145"/>
            <a:ext cx="7632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altLang="ja-JP" sz="2000" dirty="0" smtClean="0">
                <a:solidFill>
                  <a:srgbClr val="FFFFFF"/>
                </a:solidFill>
                <a:latin typeface="+mn-lt"/>
              </a:rPr>
              <a:t>Clinical </a:t>
            </a:r>
            <a:r>
              <a:rPr lang="en-US" altLang="ja-JP" sz="2000" dirty="0" err="1" smtClean="0">
                <a:solidFill>
                  <a:srgbClr val="FFFFFF"/>
                </a:solidFill>
                <a:latin typeface="+mn-lt"/>
              </a:rPr>
              <a:t>comissioned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</a:rPr>
              <a:t> / joint research grant 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</a:rPr>
              <a:t>： ○○</a:t>
            </a:r>
            <a:r>
              <a:rPr lang="en-US" altLang="ja-JP" sz="2000" dirty="0" err="1" smtClean="0">
                <a:solidFill>
                  <a:srgbClr val="FFFFFF"/>
                </a:solidFill>
                <a:latin typeface="+mn-lt"/>
              </a:rPr>
              <a:t>Pharma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</a:rPr>
              <a:t> Inc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Arial" charset="0"/>
              </a:rPr>
              <a:t>.</a:t>
            </a:r>
            <a:endParaRPr lang="ja-JP" altLang="en-US" sz="2000" dirty="0" smtClean="0">
              <a:solidFill>
                <a:srgbClr val="FFFFFF"/>
              </a:solidFill>
              <a:latin typeface="+mn-lt"/>
              <a:cs typeface="Arial" charset="0"/>
            </a:endParaRPr>
          </a:p>
        </p:txBody>
      </p:sp>
      <p:sp>
        <p:nvSpPr>
          <p:cNvPr id="11" name="テキスト ボックス 26"/>
          <p:cNvSpPr txBox="1">
            <a:spLocks noChangeArrowheads="1"/>
          </p:cNvSpPr>
          <p:nvPr/>
        </p:nvSpPr>
        <p:spPr bwMode="auto">
          <a:xfrm>
            <a:off x="954088" y="5319933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+mn-cs"/>
              </a:rPr>
              <a:t>Scholarship grant 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  <a:cs typeface="+mn-cs"/>
              </a:rPr>
              <a:t>： ○○</a:t>
            </a:r>
            <a:r>
              <a:rPr lang="en-US" altLang="ja-JP" sz="200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 Pharmaceutical </a:t>
            </a:r>
            <a:r>
              <a:rPr lang="ja-JP" altLang="en-US" sz="200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 </a:t>
            </a:r>
            <a:r>
              <a:rPr lang="en-US" altLang="ja-JP" sz="2000" dirty="0">
                <a:solidFill>
                  <a:srgbClr val="FFFFFF"/>
                </a:solidFill>
                <a:latin typeface="+mn-lt"/>
                <a:cs typeface="+mn-cs"/>
              </a:rPr>
              <a:t>Co., Ltd.</a:t>
            </a:r>
          </a:p>
        </p:txBody>
      </p:sp>
      <p:grpSp>
        <p:nvGrpSpPr>
          <p:cNvPr id="3080" name="グループ化 10"/>
          <p:cNvGrpSpPr>
            <a:grpSpLocks/>
          </p:cNvGrpSpPr>
          <p:nvPr/>
        </p:nvGrpSpPr>
        <p:grpSpPr bwMode="auto">
          <a:xfrm>
            <a:off x="3762375" y="5834283"/>
            <a:ext cx="4321175" cy="939800"/>
            <a:chOff x="3725764" y="5479801"/>
            <a:chExt cx="4320481" cy="939440"/>
          </a:xfrm>
        </p:grpSpPr>
        <p:sp>
          <p:nvSpPr>
            <p:cNvPr id="13" name="線吹き出し 2 12"/>
            <p:cNvSpPr/>
            <p:nvPr/>
          </p:nvSpPr>
          <p:spPr>
            <a:xfrm flipV="1">
              <a:off x="3725764" y="5479801"/>
              <a:ext cx="4320481" cy="885486"/>
            </a:xfrm>
            <a:prstGeom prst="callout2">
              <a:avLst>
                <a:gd name="adj1" fmla="val 48628"/>
                <a:gd name="adj2" fmla="val -210"/>
                <a:gd name="adj3" fmla="val 48628"/>
                <a:gd name="adj4" fmla="val -11503"/>
                <a:gd name="adj5" fmla="val 107966"/>
                <a:gd name="adj6" fmla="val -22170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82" name="テキスト ボックス 9"/>
            <p:cNvSpPr txBox="1">
              <a:spLocks noChangeArrowheads="1"/>
            </p:cNvSpPr>
            <p:nvPr/>
          </p:nvSpPr>
          <p:spPr bwMode="auto">
            <a:xfrm>
              <a:off x="3747263" y="5534024"/>
              <a:ext cx="429898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altLang="ja-JP" sz="1600" b="1">
                  <a:solidFill>
                    <a:srgbClr val="FF0000"/>
                  </a:solidFill>
                  <a:latin typeface="Calibri" charset="0"/>
                </a:rPr>
                <a:t>If </a:t>
              </a:r>
              <a:r>
                <a:rPr lang="ja-JP" altLang="en-US" sz="1600" b="1">
                  <a:solidFill>
                    <a:srgbClr val="FF0000"/>
                  </a:solidFill>
                  <a:latin typeface="Calibri" charset="0"/>
                </a:rPr>
                <a:t>“</a:t>
              </a:r>
              <a:r>
                <a:rPr lang="en-US" altLang="ja-JP" sz="1600" b="1">
                  <a:solidFill>
                    <a:srgbClr val="FF0000"/>
                  </a:solidFill>
                  <a:latin typeface="Calibri" charset="0"/>
                </a:rPr>
                <a:t>yes”,   leave the relevant item(s) and give the</a:t>
              </a:r>
            </a:p>
            <a:p>
              <a:r>
                <a:rPr lang="en-US" altLang="ja-JP" sz="1600" b="1">
                  <a:solidFill>
                    <a:srgbClr val="FF0000"/>
                  </a:solidFill>
                  <a:latin typeface="Calibri" charset="0"/>
                </a:rPr>
                <a:t>name(s) of company / organization concerned. </a:t>
              </a:r>
            </a:p>
            <a:p>
              <a:r>
                <a:rPr lang="en-US" altLang="ja-JP" sz="1600" b="1">
                  <a:solidFill>
                    <a:srgbClr val="FF0000"/>
                  </a:solidFill>
                  <a:latin typeface="Calibri" charset="0"/>
                </a:rPr>
                <a:t>(No need to disclose the amounts. )</a:t>
              </a:r>
              <a:endParaRPr lang="ja-JP" altLang="en-US" sz="1600" b="1">
                <a:solidFill>
                  <a:srgbClr val="FF0000"/>
                </a:solidFill>
                <a:latin typeface="Calibri" charset="0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3725764" y="5479801"/>
              <a:ext cx="4320481" cy="9394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黒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ブラック .thmx</Template>
  <TotalTime>539</TotalTime>
  <Words>94</Words>
  <Application>Microsoft Macintosh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黒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Tamai H</cp:lastModifiedBy>
  <cp:revision>87</cp:revision>
  <dcterms:created xsi:type="dcterms:W3CDTF">2009-12-10T12:04:34Z</dcterms:created>
  <dcterms:modified xsi:type="dcterms:W3CDTF">2017-06-15T02:19:19Z</dcterms:modified>
</cp:coreProperties>
</file>